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0" r:id="rId3"/>
    <p:sldId id="283" r:id="rId4"/>
    <p:sldId id="320" r:id="rId5"/>
    <p:sldId id="340" r:id="rId6"/>
    <p:sldId id="344" r:id="rId7"/>
    <p:sldId id="337" r:id="rId8"/>
    <p:sldId id="345" r:id="rId9"/>
    <p:sldId id="342" r:id="rId10"/>
  </p:sldIdLst>
  <p:sldSz cx="9144000" cy="6858000" type="screen4x3"/>
  <p:notesSz cx="6648450" cy="97742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D19"/>
    <a:srgbClr val="136F07"/>
    <a:srgbClr val="1B50E5"/>
    <a:srgbClr val="CC0000"/>
    <a:srgbClr val="0033CC"/>
    <a:srgbClr val="F8F8F8"/>
    <a:srgbClr val="FF9933"/>
    <a:srgbClr val="66CCFF"/>
    <a:srgbClr val="EBE600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4" y="66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89260"/>
          </a:xfrm>
          <a:prstGeom prst="rect">
            <a:avLst/>
          </a:prstGeom>
        </p:spPr>
        <p:txBody>
          <a:bodyPr vert="horz" lIns="89876" tIns="44938" rIns="89876" bIns="44938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9260"/>
          </a:xfrm>
          <a:prstGeom prst="rect">
            <a:avLst/>
          </a:prstGeom>
        </p:spPr>
        <p:txBody>
          <a:bodyPr vert="horz" lIns="89876" tIns="44938" rIns="89876" bIns="44938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B8CC00-CB1A-42A9-A598-B5C8EBBBD694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76" tIns="44938" rIns="89876" bIns="44938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845" y="4642491"/>
            <a:ext cx="5318760" cy="4398641"/>
          </a:xfrm>
          <a:prstGeom prst="rect">
            <a:avLst/>
          </a:prstGeom>
        </p:spPr>
        <p:txBody>
          <a:bodyPr vert="horz" lIns="89876" tIns="44938" rIns="89876" bIns="44938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283417"/>
            <a:ext cx="2880995" cy="489259"/>
          </a:xfrm>
          <a:prstGeom prst="rect">
            <a:avLst/>
          </a:prstGeom>
        </p:spPr>
        <p:txBody>
          <a:bodyPr vert="horz" lIns="89876" tIns="44938" rIns="89876" bIns="44938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5917" y="9283417"/>
            <a:ext cx="2880995" cy="489259"/>
          </a:xfrm>
          <a:prstGeom prst="rect">
            <a:avLst/>
          </a:prstGeom>
        </p:spPr>
        <p:txBody>
          <a:bodyPr vert="horz" wrap="square" lIns="89876" tIns="44938" rIns="89876" bIns="449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222FC2-2B88-477E-B7B1-CC232F43B9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4789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D17E14-3EED-483F-804C-A81B1F2B7F16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14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2FC2-2B88-477E-B7B1-CC232F43B99A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120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93A7-24C0-45C6-9E7C-F29446F4494C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9D15-C7C9-4DDA-AA41-AD4C8F0517C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910D-1B93-4EEB-BA0E-2B901194C749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8060E-C087-4DDB-8482-F570CB8893B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148A-2FDC-4D5C-AC57-F2988F767693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060A6-9B37-4C07-B80A-2FB0031D0C3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691E-3C24-4C9C-83CA-A4BC050FFDE2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E72AB-1A77-45ED-892A-9A91CC2DE19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D01F-41BA-4CED-BBA4-08CEABE8FEF3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7B31-7BC6-4E09-BDC4-626BBB32B4A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FC6D-79AB-480E-87E0-1BD4C23BBDA0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A93BA-2AA3-4169-BCBF-3B1AAE4478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1794-7C24-44A2-A71A-7EA9E27C47A8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615E7-FCCE-42FD-9535-5403F33B4CC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C9E4-D77F-4946-BF60-85DAC4670EF8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3F1A-4B82-461C-9748-38A391F5343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C096-B310-4F93-88C7-564637B2BB07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6410C-A198-4A35-A665-EBD9A975275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58F5-A0E0-4AF6-BA17-E5F917BE5CE9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1068-35B9-4E6B-BCCC-EC339AC277D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1456-73D3-4205-8A0E-DFA818A3D2D0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AB9CD-845F-427A-83D7-E7278659A14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5E6-19DB-4107-8FE3-6289B636EACB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FB0D-C380-400B-9797-591CD5E33B3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F8EC-8E0F-4BC4-AC7C-401B65BBC69F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3B65-043C-434E-9FC3-D3EF3221AF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B6E1-74E7-4BE6-88A6-6A3275DF6C47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A851-BCBD-42CC-93B3-7BE056F6A76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CD18-1A41-4042-84AB-C1AF00FB33EE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62187-6887-480E-A274-4847C904FD8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B898-0CA1-4A05-84D6-7B8063D9C85C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201C-BBCC-4E11-A58E-81721138835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4337-05D6-4561-937D-78F636497942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B88E0-1566-4D49-BAA5-0325A35C2F9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0A82-5AC7-4DD5-840C-FCCC0E94E02D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71164-745E-42CC-A0EB-2C264714C9F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EFB7-A22C-42F5-B650-B003B916509F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4FDAB-F6EC-4D0A-97AA-B1846728634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189B-CF54-407C-96FB-2C78921D0493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35338-17CA-4568-8283-17A9F2C2FC9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4E85-DFA4-4129-B4F1-EDFB087E10B1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BE5D-B14A-4618-9B5C-2D7E6C88AF0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3648-98A4-4E07-8371-5296A222E6A4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6CEF-43ED-48FE-98D5-10A311C5A91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F4C75D-D596-4AC9-BDE2-95227E655CBA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3B84E3-6738-481A-9F20-F25D308AD64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F10D35-ADE8-4921-999F-40C96881475E}" type="datetimeFigureOut">
              <a:rPr lang="it-IT"/>
              <a:pPr>
                <a:defRPr/>
              </a:pPr>
              <a:t>07/07/2016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0875493-9B38-45B0-BBF4-B056A99A2CE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6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117" y="79683"/>
            <a:ext cx="1147763" cy="15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385018" y="1757657"/>
            <a:ext cx="4373962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000" b="1" dirty="0" smtClean="0">
                <a:ln w="1270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EBE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Guardia di Finanza</a:t>
            </a:r>
          </a:p>
          <a:p>
            <a:pPr algn="ctr">
              <a:defRPr/>
            </a:pPr>
            <a:r>
              <a:rPr lang="it-IT" sz="2000" b="1" dirty="0" smtClean="0">
                <a:ln w="1270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EBE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COMANDO PROVINCIALE CATANIA</a:t>
            </a:r>
          </a:p>
        </p:txBody>
      </p:sp>
      <p:sp>
        <p:nvSpPr>
          <p:cNvPr id="4100" name="CasellaDiTesto 1"/>
          <p:cNvSpPr txBox="1">
            <a:spLocks noChangeArrowheads="1"/>
          </p:cNvSpPr>
          <p:nvPr/>
        </p:nvSpPr>
        <p:spPr bwMode="auto">
          <a:xfrm>
            <a:off x="0" y="2905897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8000" b="1" kern="10" dirty="0" smtClean="0">
                <a:ln w="7620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  <a:r>
              <a:rPr lang="it-IT" altLang="it-IT" sz="8000" b="1" dirty="0" smtClean="0">
                <a:ln w="76200">
                  <a:solidFill>
                    <a:schemeClr val="tx1"/>
                  </a:solidFill>
                </a:ln>
                <a:solidFill>
                  <a:srgbClr val="1B50E5"/>
                </a:solidFill>
                <a:latin typeface="ITC Bookman" panose="02050504040505020204" pitchFamily="18" charset="0"/>
                <a:cs typeface="Aharoni" panose="02010803020104030203" pitchFamily="2" charset="-79"/>
              </a:rPr>
              <a:t> </a:t>
            </a:r>
            <a:r>
              <a:rPr lang="it-IT" altLang="it-IT" sz="8000" b="1" kern="10" dirty="0" smtClean="0">
                <a:ln w="7620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altLang="it-IT" sz="8000" b="1" dirty="0" smtClean="0">
              <a:ln w="76200" algn="ctr">
                <a:solidFill>
                  <a:srgbClr val="0033CC"/>
                </a:solidFill>
                <a:round/>
                <a:headEnd/>
                <a:tailEnd/>
              </a:ln>
              <a:solidFill>
                <a:srgbClr val="1B50E5"/>
              </a:solidFill>
              <a:latin typeface="ITC Bookman" panose="020505040405050202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09675" y="1441450"/>
            <a:ext cx="6764338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788" y="44968"/>
            <a:ext cx="91032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6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36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86478" y="4764845"/>
            <a:ext cx="8810731" cy="19389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it-IT" altLang="it-IT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3 MISURE CAUTELARI PERSONALI</a:t>
            </a:r>
          </a:p>
          <a:p>
            <a:pPr algn="just">
              <a:spcBef>
                <a:spcPct val="0"/>
              </a:spcBef>
              <a:defRPr/>
            </a:pPr>
            <a:r>
              <a:rPr lang="it-IT" altLang="it-IT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SEQUESTRO DI SOMME PER OLTRE 2,6 MILIONI DI EURO</a:t>
            </a:r>
          </a:p>
          <a:p>
            <a:pPr algn="just">
              <a:spcBef>
                <a:spcPct val="0"/>
              </a:spcBef>
              <a:defRPr/>
            </a:pPr>
            <a:r>
              <a:rPr lang="it-IT" altLang="it-IT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1 PROVVEDIMENTO DI DIVIETO TEMPORANEO AD ESERCITARE L’ATTIVITA’ DI «ATTESTATORE» PREVISTA DALLA LEGGE FALLIMENTARE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62" y="2383488"/>
            <a:ext cx="3877962" cy="1661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 txBox="1">
            <a:spLocks/>
          </p:cNvSpPr>
          <p:nvPr/>
        </p:nvSpPr>
        <p:spPr bwMode="auto">
          <a:xfrm>
            <a:off x="3228069" y="2882145"/>
            <a:ext cx="26394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GIUSEPPE GUGLIELMINO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4" b="78256" l="9903" r="97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49" y="2588495"/>
            <a:ext cx="2108920" cy="37491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</a:t>
            </a:r>
            <a:r>
              <a:rPr lang="it-IT" sz="36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GEO»</a:t>
            </a:r>
            <a:endParaRPr lang="it-IT" sz="36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 bwMode="auto">
          <a:xfrm>
            <a:off x="1441678" y="2345413"/>
            <a:ext cx="6369628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rgbClr val="F8F8F8"/>
                </a:solidFill>
              </a:rPr>
              <a:t>MISURE CAUTELARI PERSONALI </a:t>
            </a:r>
            <a:endParaRPr lang="it-IT" sz="2000" b="1" dirty="0">
              <a:solidFill>
                <a:srgbClr val="F8F8F8"/>
              </a:solidFill>
            </a:endParaRPr>
          </a:p>
        </p:txBody>
      </p:sp>
      <p:sp>
        <p:nvSpPr>
          <p:cNvPr id="13" name="Titolo 3"/>
          <p:cNvSpPr txBox="1">
            <a:spLocks/>
          </p:cNvSpPr>
          <p:nvPr/>
        </p:nvSpPr>
        <p:spPr bwMode="auto">
          <a:xfrm>
            <a:off x="124296" y="3731805"/>
            <a:ext cx="25612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CATIA MARIA CARUSO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14" name="Titolo 3"/>
          <p:cNvSpPr txBox="1">
            <a:spLocks/>
          </p:cNvSpPr>
          <p:nvPr/>
        </p:nvSpPr>
        <p:spPr bwMode="auto">
          <a:xfrm>
            <a:off x="6417367" y="3756081"/>
            <a:ext cx="239285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BIAGIO CARUSO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279748" y="5495140"/>
            <a:ext cx="2392859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bg1"/>
                </a:solidFill>
                <a:latin typeface="+mn-lt"/>
              </a:rPr>
              <a:t>Amministratore di fatto</a:t>
            </a:r>
            <a:endParaRPr lang="it-IT" altLang="it-IT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186736" y="1251805"/>
            <a:ext cx="6764338" cy="95410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 «GEO AMBIENTE S.R.L.»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19" y="3969754"/>
            <a:ext cx="2257425" cy="2514600"/>
          </a:xfrm>
          <a:prstGeom prst="rect">
            <a:avLst/>
          </a:prstGeom>
        </p:spPr>
      </p:pic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6219" y="6338033"/>
            <a:ext cx="2392859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eaLnBrk="1" hangingPunct="1">
              <a:buFontTx/>
              <a:buNone/>
              <a:defRPr sz="2000"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1600" b="1" dirty="0" smtClean="0"/>
              <a:t>Formale amministratore</a:t>
            </a:r>
            <a:endParaRPr lang="it-IT" altLang="it-IT" sz="16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367" y="4041655"/>
            <a:ext cx="2362200" cy="2466975"/>
          </a:xfrm>
          <a:prstGeom prst="rect">
            <a:avLst/>
          </a:prstGeom>
        </p:spPr>
      </p:pic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392113" y="6369076"/>
            <a:ext cx="2412703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eaLnBrk="1" hangingPunct="1">
              <a:buFontTx/>
              <a:buNone/>
              <a:defRPr sz="2000"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1600" b="1" dirty="0" smtClean="0"/>
              <a:t>Formale amministratore</a:t>
            </a:r>
          </a:p>
        </p:txBody>
      </p:sp>
      <p:sp>
        <p:nvSpPr>
          <p:cNvPr id="16" name="Titolo 3"/>
          <p:cNvSpPr txBox="1">
            <a:spLocks/>
          </p:cNvSpPr>
          <p:nvPr/>
        </p:nvSpPr>
        <p:spPr bwMode="auto">
          <a:xfrm>
            <a:off x="639222" y="3298921"/>
            <a:ext cx="152135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rgbClr val="F8F8F8"/>
                </a:solidFill>
              </a:rPr>
              <a:t>MOGLIE</a:t>
            </a:r>
            <a:endParaRPr lang="it-IT" sz="2000" b="1" dirty="0">
              <a:solidFill>
                <a:srgbClr val="F8F8F8"/>
              </a:solidFill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 bwMode="auto">
          <a:xfrm>
            <a:off x="6897115" y="3339787"/>
            <a:ext cx="152135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rgbClr val="F8F8F8"/>
                </a:solidFill>
              </a:rPr>
              <a:t>NIPOTE</a:t>
            </a:r>
            <a:endParaRPr lang="it-IT" sz="2000" b="1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 animBg="1"/>
      <p:bldP spid="13" grpId="0" animBg="1"/>
      <p:bldP spid="14" grpId="0" animBg="1"/>
      <p:bldP spid="17" grpId="0" animBg="1"/>
      <p:bldP spid="15" grpId="0" animBg="1"/>
      <p:bldP spid="18" grpId="0" animBg="1"/>
      <p:bldP spid="19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6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36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 bwMode="auto">
          <a:xfrm>
            <a:off x="1493802" y="2420334"/>
            <a:ext cx="619608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rgbClr val="F8F8F8"/>
                </a:solidFill>
              </a:rPr>
              <a:t>MISURE CAUTELARI REALI  </a:t>
            </a:r>
            <a:endParaRPr lang="it-IT" sz="2000" b="1" dirty="0">
              <a:solidFill>
                <a:srgbClr val="F8F8F8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48025" y="4642101"/>
            <a:ext cx="864794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endParaRPr lang="it-IT" altLang="it-IT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altLang="it-IT" b="1" dirty="0" smtClean="0">
                <a:ln>
                  <a:solidFill>
                    <a:schemeClr val="bg1"/>
                  </a:solidFill>
                </a:ln>
                <a:solidFill>
                  <a:srgbClr val="F8F8F8"/>
                </a:solidFill>
                <a:latin typeface="+mn-lt"/>
              </a:rPr>
              <a:t>SEQUESTRO DEL PROFITTO DEL REATO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altLang="it-IT" b="1" dirty="0" smtClean="0">
                <a:ln>
                  <a:solidFill>
                    <a:schemeClr val="bg1"/>
                  </a:solidFill>
                </a:ln>
                <a:solidFill>
                  <a:srgbClr val="F8F8F8"/>
                </a:solidFill>
                <a:latin typeface="+mn-lt"/>
              </a:rPr>
              <a:t> SOMME PER OLTRE 2,6 MLN DI EURO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it-IT" altLang="it-IT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09675" y="1441450"/>
            <a:ext cx="6764338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1" y="3242266"/>
            <a:ext cx="1314074" cy="101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41" y="3203083"/>
            <a:ext cx="1370945" cy="10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77044" y="64999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6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36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09675" y="1441450"/>
            <a:ext cx="6764338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70065" y="3758474"/>
            <a:ext cx="405685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Marzo 2014 </a:t>
            </a:r>
            <a:r>
              <a:rPr lang="it-IT" altLang="it-IT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Dichiarazione stato d’insolvenza della «Geo Ambiente S.r.l.»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881727" y="2453521"/>
            <a:ext cx="1341931" cy="37517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6713538" y="3079543"/>
            <a:ext cx="337542" cy="588797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96324" y="3522684"/>
            <a:ext cx="40273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it-IT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Debiti accertati: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it-IT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40 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</a:rPr>
              <a:t>MLN di </a:t>
            </a:r>
            <a:r>
              <a:rPr lang="it-IT" altLang="it-IT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euro</a:t>
            </a:r>
            <a:endParaRPr lang="it-IT" sz="40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2176245"/>
            <a:ext cx="2340901" cy="100324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279349" y="2299341"/>
            <a:ext cx="461379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Ottobre 2013 </a:t>
            </a:r>
            <a:r>
              <a:rPr lang="it-IT" altLang="it-IT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Apertura procedura del «concordato preventivo»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892993" y="5456446"/>
            <a:ext cx="405685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Luglio 2014 </a:t>
            </a:r>
            <a:r>
              <a:rPr lang="it-IT" altLang="it-IT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Apertura della procedura di «Amministrazione straordinaria»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6736466" y="4866527"/>
            <a:ext cx="337542" cy="588797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6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1" grpId="0" animBg="1"/>
      <p:bldP spid="17" grpId="0" animBg="1"/>
      <p:bldP spid="18" grpId="0" animBg="1"/>
      <p:bldP spid="1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595" y="1952479"/>
            <a:ext cx="6819798" cy="707886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DISTRAZIONE DI </a:t>
            </a:r>
            <a:r>
              <a:rPr lang="it-IT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BENI  </a:t>
            </a:r>
            <a:br>
              <a:rPr lang="it-IT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 PARTE DEGLI ARRESTATI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AutoShape 2" descr="Risultati immagini per vendit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89764" y="635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6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36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93595" y="1321815"/>
            <a:ext cx="6764338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95915" y="3561628"/>
            <a:ext cx="786545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Distrazione di  1,5 milioni di euro per l’acquisto di automezzi per la raccolta dei rifiuti solidi urbani mai avvenuto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76" y="4613080"/>
            <a:ext cx="3438436" cy="2135450"/>
          </a:xfrm>
          <a:prstGeom prst="rect">
            <a:avLst/>
          </a:prstGeom>
        </p:spPr>
      </p:pic>
      <p:sp>
        <p:nvSpPr>
          <p:cNvPr id="15" name="Freccia in giù 14"/>
          <p:cNvSpPr/>
          <p:nvPr/>
        </p:nvSpPr>
        <p:spPr>
          <a:xfrm>
            <a:off x="4434723" y="2767809"/>
            <a:ext cx="337542" cy="66364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  <p:bldP spid="2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595" y="1835234"/>
            <a:ext cx="6819798" cy="707886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DISTRAZIONE DI DENARO  </a:t>
            </a:r>
            <a:r>
              <a:rPr lang="it-IT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it-IT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it-IT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 FAVORE </a:t>
            </a:r>
            <a:r>
              <a:rPr 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 GIUSEPPE GUGLIELMINO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AutoShape 2" descr="Risultati immagini per vendit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89764" y="635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32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32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93595" y="1140768"/>
            <a:ext cx="6764338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20649" y="3122436"/>
            <a:ext cx="4783124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750.000 euro corrisposti a una ditta individuale cessata e al Guglielmino senza alcuna giustificazione contabile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49837" y="3122436"/>
            <a:ext cx="3348507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278.000 euro corrisposti indebitamente a Guglielmino quale sorvegliante di cantiere e per altre consulenze generiche.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565551" y="2673262"/>
            <a:ext cx="592426" cy="288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854558" y="2678806"/>
            <a:ext cx="553791" cy="2833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33" y="2129026"/>
            <a:ext cx="1140442" cy="10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  <p:bldP spid="2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Risultati immagini per vendit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28600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kern="10" dirty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OPERAZIONE</a:t>
            </a:r>
          </a:p>
          <a:p>
            <a:pPr algn="ctr">
              <a:defRPr/>
            </a:pPr>
            <a:r>
              <a:rPr lang="it-IT" sz="2800" b="1" kern="10" dirty="0" smtClean="0">
                <a:ln w="19050" algn="ctr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  <a:cs typeface="Arial" panose="020B0604020202020204" pitchFamily="34" charset="0"/>
              </a:rPr>
              <a:t>«GEO»</a:t>
            </a:r>
            <a:endParaRPr lang="it-IT" sz="2800" dirty="0">
              <a:ln w="19050" algn="ctr">
                <a:solidFill>
                  <a:srgbClr val="0033CC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34371" y="976609"/>
            <a:ext cx="6882784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/>
          </a:bodyPr>
          <a:lstStyle/>
          <a:p>
            <a:pPr algn="ctr">
              <a:defRPr/>
            </a:pPr>
            <a:r>
              <a:rPr lang="it-IT" sz="2800" b="1" kern="1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BANCAROTTA </a:t>
            </a:r>
            <a:r>
              <a:rPr lang="it-IT" sz="2800" b="1" kern="1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FRAUDOLENTA</a:t>
            </a:r>
            <a:endParaRPr lang="it-IT" sz="28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73050" y="3048377"/>
            <a:ext cx="311030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alt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Bilanci d’esercizio redatti con evidenti violazioni dei principi contabili</a:t>
            </a:r>
            <a:endParaRPr lang="it-IT" altLang="it-IT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575412" y="3048377"/>
            <a:ext cx="3503852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Libro dei cespiti non correttamente tenuto.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Sottrazione dei documenti registrati in contabilità a supporto delle movimentazioni finanziarie</a:t>
            </a:r>
            <a:endParaRPr lang="it-IT" altLang="it-IT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4379501"/>
            <a:ext cx="2910626" cy="2601271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>
            <a:off x="6265573" y="2473452"/>
            <a:ext cx="689019" cy="4886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1854560" y="2486791"/>
            <a:ext cx="734094" cy="47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898217" y="1739953"/>
            <a:ext cx="7590328" cy="707886"/>
          </a:xfr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it-IT" sz="2000" b="1" dirty="0" smtClean="0">
                <a:solidFill>
                  <a:srgbClr val="F8F8F8"/>
                </a:solidFill>
              </a:rPr>
              <a:t>IRREGOLARE TENUTA DELLE SCRITTURE CONTABILI PER OSTACOLARE LA RICOSTRUZIONE DEL PATRIMONIO DELLA SOCIETA’</a:t>
            </a:r>
            <a:endParaRPr lang="it-IT" sz="20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19" grpId="0" animBg="1"/>
      <p:bldP spid="14" grpId="0" animBg="1"/>
      <p:bldP spid="25" grpId="0" animBg="1"/>
    </p:bldLst>
  </p:timing>
</p:sld>
</file>

<file path=ppt/theme/theme1.xml><?xml version="1.0" encoding="utf-8"?>
<a:theme xmlns:a="http://schemas.openxmlformats.org/drawingml/2006/main" name="prov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prova 1</Template>
  <TotalTime>9210</TotalTime>
  <Words>261</Words>
  <Application>Microsoft Office PowerPoint</Application>
  <PresentationFormat>Presentazione su schermo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ITC Bookman</vt:lpstr>
      <vt:lpstr>prova 1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OPERAZIONE «GEO»</vt:lpstr>
      <vt:lpstr>DISTRAZIONE DI BENI   DA PARTE DEGLI ARRESTATI</vt:lpstr>
      <vt:lpstr>DISTRAZIONE DI DENARO   A FAVORE DI GIUSEPPE GUGLIELMINO</vt:lpstr>
      <vt:lpstr>IRREGOLARE TENUTA DELLE SCRITTURE CONTABILI PER OSTACOLARE LA RICOSTRUZIONE DEL PATRIMONIO DELLA SOCIETA’</vt:lpstr>
    </vt:vector>
  </TitlesOfParts>
  <Company>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Solatex</dc:creator>
  <cp:lastModifiedBy>Windows User</cp:lastModifiedBy>
  <cp:revision>816</cp:revision>
  <cp:lastPrinted>2016-06-22T16:32:47Z</cp:lastPrinted>
  <dcterms:created xsi:type="dcterms:W3CDTF">2009-08-23T10:31:58Z</dcterms:created>
  <dcterms:modified xsi:type="dcterms:W3CDTF">2016-07-07T10:03:46Z</dcterms:modified>
</cp:coreProperties>
</file>